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</p:sldMasterIdLst>
  <p:notesMasterIdLst>
    <p:notesMasterId r:id="rId34"/>
  </p:notesMasterIdLst>
  <p:handoutMasterIdLst>
    <p:handoutMasterId r:id="rId35"/>
  </p:handoutMasterIdLst>
  <p:sldIdLst>
    <p:sldId id="391" r:id="rId2"/>
    <p:sldId id="418" r:id="rId3"/>
    <p:sldId id="419" r:id="rId4"/>
    <p:sldId id="420" r:id="rId5"/>
    <p:sldId id="421" r:id="rId6"/>
    <p:sldId id="422" r:id="rId7"/>
    <p:sldId id="423" r:id="rId8"/>
    <p:sldId id="424" r:id="rId9"/>
    <p:sldId id="425" r:id="rId10"/>
    <p:sldId id="426" r:id="rId11"/>
    <p:sldId id="427" r:id="rId12"/>
    <p:sldId id="429" r:id="rId13"/>
    <p:sldId id="428" r:id="rId14"/>
    <p:sldId id="430" r:id="rId15"/>
    <p:sldId id="431" r:id="rId16"/>
    <p:sldId id="432" r:id="rId17"/>
    <p:sldId id="433" r:id="rId18"/>
    <p:sldId id="439" r:id="rId19"/>
    <p:sldId id="434" r:id="rId20"/>
    <p:sldId id="435" r:id="rId21"/>
    <p:sldId id="436" r:id="rId22"/>
    <p:sldId id="437" r:id="rId23"/>
    <p:sldId id="438" r:id="rId24"/>
    <p:sldId id="440" r:id="rId25"/>
    <p:sldId id="441" r:id="rId26"/>
    <p:sldId id="442" r:id="rId27"/>
    <p:sldId id="443" r:id="rId28"/>
    <p:sldId id="444" r:id="rId29"/>
    <p:sldId id="445" r:id="rId30"/>
    <p:sldId id="447" r:id="rId31"/>
    <p:sldId id="446" r:id="rId32"/>
    <p:sldId id="448" r:id="rId33"/>
  </p:sldIdLst>
  <p:sldSz cx="9144000" cy="5715000" type="screen16x1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9B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718" autoAdjust="0"/>
  </p:normalViewPr>
  <p:slideViewPr>
    <p:cSldViewPr>
      <p:cViewPr varScale="1">
        <p:scale>
          <a:sx n="197" d="100"/>
          <a:sy n="197" d="100"/>
        </p:scale>
        <p:origin x="656" y="11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16776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41" d="100"/>
          <a:sy n="141" d="100"/>
        </p:scale>
        <p:origin x="-1332" y="-120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4C269C3-C25E-41E8-815A-55A10694EC72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3570691-BFF7-46A3-A51C-EDFA8C5FB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1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DE0290A-1521-4E2C-B981-7952210E2E19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4188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D2EE1D8-CF94-4B34-B47A-3155D616A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8763000" cy="4953000"/>
            <a:chOff x="0" y="0"/>
            <a:chExt cx="5520" cy="3744"/>
          </a:xfrm>
        </p:grpSpPr>
        <p:sp>
          <p:nvSpPr>
            <p:cNvPr id="17411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10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0" y="2208"/>
              <a:ext cx="5520" cy="1536"/>
              <a:chOff x="0" y="2208"/>
              <a:chExt cx="5520" cy="1536"/>
            </a:xfrm>
          </p:grpSpPr>
          <p:sp>
            <p:nvSpPr>
              <p:cNvPr id="17413" name="Rectangle 5"/>
              <p:cNvSpPr>
                <a:spLocks noChangeArrowheads="1"/>
              </p:cNvSpPr>
              <p:nvPr/>
            </p:nvSpPr>
            <p:spPr bwMode="ltGray">
              <a:xfrm>
                <a:off x="624" y="2208"/>
                <a:ext cx="4896" cy="1536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4" name="Rectangle 6"/>
              <p:cNvSpPr>
                <a:spLocks noChangeArrowheads="1"/>
              </p:cNvSpPr>
              <p:nvPr/>
            </p:nvSpPr>
            <p:spPr bwMode="white">
              <a:xfrm>
                <a:off x="654" y="2352"/>
                <a:ext cx="4818" cy="134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5" name="Line 7"/>
              <p:cNvSpPr>
                <a:spLocks noChangeShapeType="1"/>
              </p:cNvSpPr>
              <p:nvPr/>
            </p:nvSpPr>
            <p:spPr bwMode="auto">
              <a:xfrm>
                <a:off x="0" y="3072"/>
                <a:ext cx="624" cy="0"/>
              </a:xfrm>
              <a:prstGeom prst="line">
                <a:avLst/>
              </a:prstGeom>
              <a:noFill/>
              <a:ln w="508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00" y="336"/>
              <a:ext cx="5088" cy="192"/>
              <a:chOff x="400" y="336"/>
              <a:chExt cx="5088" cy="192"/>
            </a:xfrm>
          </p:grpSpPr>
          <p:sp>
            <p:nvSpPr>
              <p:cNvPr id="17417" name="Rectangle 9"/>
              <p:cNvSpPr>
                <a:spLocks noChangeArrowheads="1"/>
              </p:cNvSpPr>
              <p:nvPr/>
            </p:nvSpPr>
            <p:spPr bwMode="auto">
              <a:xfrm>
                <a:off x="3952" y="336"/>
                <a:ext cx="1536" cy="19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7418" name="Line 10"/>
              <p:cNvSpPr>
                <a:spLocks noChangeShapeType="1"/>
              </p:cNvSpPr>
              <p:nvPr/>
            </p:nvSpPr>
            <p:spPr bwMode="auto">
              <a:xfrm>
                <a:off x="400" y="432"/>
                <a:ext cx="5088" cy="0"/>
              </a:xfrm>
              <a:prstGeom prst="line">
                <a:avLst/>
              </a:prstGeom>
              <a:noFill/>
              <a:ln w="444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741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2057400" y="952500"/>
            <a:ext cx="6629400" cy="1841500"/>
          </a:xfrm>
        </p:spPr>
        <p:txBody>
          <a:bodyPr/>
          <a:lstStyle>
            <a:lvl1pPr>
              <a:defRPr sz="4000"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7420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02000"/>
            <a:ext cx="6858000" cy="13335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7421" name="Rectangle 13"/>
          <p:cNvSpPr>
            <a:spLocks noGrp="1" noChangeArrowheads="1"/>
          </p:cNvSpPr>
          <p:nvPr>
            <p:ph type="dt" sz="half" idx="2"/>
          </p:nvPr>
        </p:nvSpPr>
        <p:spPr>
          <a:xfrm>
            <a:off x="912813" y="5209646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10/14/2022</a:t>
            </a:fld>
            <a:endParaRPr lang="en-US" sz="1667" dirty="0">
              <a:solidFill>
                <a:srgbClr val="FFFFFF"/>
              </a:solidFill>
            </a:endParaRPr>
          </a:p>
        </p:txBody>
      </p:sp>
      <p:sp>
        <p:nvSpPr>
          <p:cNvPr id="17422" name="Rectangle 14"/>
          <p:cNvSpPr>
            <a:spLocks noGrp="1" noChangeArrowheads="1"/>
          </p:cNvSpPr>
          <p:nvPr>
            <p:ph type="ftr" sz="quarter" idx="3"/>
          </p:nvPr>
        </p:nvSpPr>
        <p:spPr>
          <a:xfrm>
            <a:off x="3354388" y="5207000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17423" name="Rectangle 1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781800" y="520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06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10/14/2022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99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231511"/>
            <a:ext cx="2057400" cy="510248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231511"/>
            <a:ext cx="6019800" cy="51024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10/14/2022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971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4179" y="107818"/>
            <a:ext cx="7920434" cy="817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755650" y="1057011"/>
            <a:ext cx="4027488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35539" y="1057011"/>
            <a:ext cx="4029075" cy="407987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10/14/2022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036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395288" y="1177313"/>
            <a:ext cx="8640762" cy="4200467"/>
          </a:xfrm>
        </p:spPr>
        <p:txBody>
          <a:bodyPr>
            <a:normAutofit/>
          </a:bodyPr>
          <a:lstStyle>
            <a:lvl1pPr>
              <a:spcBef>
                <a:spcPts val="1000"/>
              </a:spcBef>
              <a:spcAft>
                <a:spcPts val="1000"/>
              </a:spcAft>
              <a:defRPr sz="1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10/14/2022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6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5616" y="231512"/>
            <a:ext cx="7799784" cy="64558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10/14/2022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7"/>
          </p:nvPr>
        </p:nvSpPr>
        <p:spPr>
          <a:xfrm>
            <a:off x="395289" y="1177313"/>
            <a:ext cx="8569325" cy="41408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998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115616" y="231511"/>
            <a:ext cx="7799784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271A1-F6D6-438B-A432-4747EE7ECD40}" type="datetimeFigureOut">
              <a:rPr lang="en-US" smtClean="0"/>
              <a:pPr/>
              <a:t>10/14/2022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552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1115616" y="337220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99636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10/14/2022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20706" y="169607"/>
            <a:ext cx="784922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972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날짜 개체 틀 22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fld id="{23A271A1-F6D6-438B-A432-4747EE7ECD40}" type="datetimeFigureOut">
              <a:rPr lang="en-US" smtClean="0"/>
              <a:pPr/>
              <a:t>10/14/2022</a:t>
            </a:fld>
            <a:endParaRPr 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제목 개체 틀 21"/>
          <p:cNvSpPr>
            <a:spLocks noGrp="1"/>
          </p:cNvSpPr>
          <p:nvPr>
            <p:ph type="title"/>
          </p:nvPr>
        </p:nvSpPr>
        <p:spPr>
          <a:xfrm>
            <a:off x="1115616" y="277247"/>
            <a:ext cx="7885053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3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83568" y="1177313"/>
            <a:ext cx="4032448" cy="40566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807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83568" y="1717373"/>
            <a:ext cx="3960440" cy="360040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728592" y="1733207"/>
            <a:ext cx="4163888" cy="35845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10/14/2022</a:t>
            </a:fld>
            <a:endParaRPr 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83568" y="1117307"/>
            <a:ext cx="3960440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716016" y="1123967"/>
            <a:ext cx="4176464" cy="533400"/>
          </a:xfrm>
          <a:prstGeom prst="rect">
            <a:avLst/>
          </a:prstGeom>
          <a:solidFill>
            <a:srgbClr val="0070C0"/>
          </a:solidFill>
        </p:spPr>
        <p:txBody>
          <a:bodyPr rtlCol="0" anchor="ctr"/>
          <a:lstStyle>
            <a:lvl1pPr marL="0" indent="0">
              <a:buFontTx/>
              <a:buNone/>
              <a:defRPr sz="1667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17" name="제목 개체 틀 21"/>
          <p:cNvSpPr>
            <a:spLocks noGrp="1"/>
          </p:cNvSpPr>
          <p:nvPr>
            <p:ph type="title"/>
          </p:nvPr>
        </p:nvSpPr>
        <p:spPr>
          <a:xfrm>
            <a:off x="1115616" y="101421"/>
            <a:ext cx="7849226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2158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10/14/2022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829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97488" y="5373543"/>
            <a:ext cx="2667000" cy="304271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10/14/2022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6001" y="5373381"/>
            <a:ext cx="5634683" cy="304271"/>
          </a:xfrm>
          <a:prstGeom prst="rect">
            <a:avLst/>
          </a:prstGeom>
        </p:spPr>
        <p:txBody>
          <a:bodyPr/>
          <a:lstStyle/>
          <a:p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25589" y="1117307"/>
            <a:ext cx="1370147" cy="4200467"/>
          </a:xfrm>
          <a:prstGeom prst="rect">
            <a:avLst/>
          </a:prstGeom>
          <a:solidFill>
            <a:srgbClr val="0070C0"/>
          </a:solidFill>
          <a:ln w="50800" cap="sq" cmpd="dbl" algn="ctr">
            <a:solidFill>
              <a:srgbClr val="0070C0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833"/>
              </a:spcAft>
              <a:buNone/>
              <a:defRPr sz="1500"/>
            </a:lvl1pPr>
            <a:lvl2pPr>
              <a:buNone/>
              <a:defRPr sz="1000"/>
            </a:lvl2pPr>
            <a:lvl3pPr>
              <a:buNone/>
              <a:defRPr sz="833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 eaLnBrk="1" latinLnBrk="0" hangingPunct="1"/>
            <a:r>
              <a:rPr kumimoji="0" lang="ko-KR" altLang="en-US"/>
              <a:t>마스터 텍스트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267744" y="1117307"/>
            <a:ext cx="6696744" cy="4200467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 편집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제목 개체 틀 21"/>
          <p:cNvSpPr>
            <a:spLocks noGrp="1"/>
          </p:cNvSpPr>
          <p:nvPr>
            <p:ph type="title"/>
          </p:nvPr>
        </p:nvSpPr>
        <p:spPr>
          <a:xfrm>
            <a:off x="1115615" y="47637"/>
            <a:ext cx="7846477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004995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508000"/>
            <a:ext cx="4129618" cy="1138502"/>
          </a:xfrm>
        </p:spPr>
        <p:txBody>
          <a:bodyPr anchor="b"/>
          <a:lstStyle>
            <a:lvl1pPr algn="ctr">
              <a:defRPr sz="2667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717374"/>
            <a:ext cx="4129604" cy="3108627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333" dirty="0"/>
          </a:p>
        </p:txBody>
      </p:sp>
    </p:spTree>
    <p:extLst>
      <p:ext uri="{BB962C8B-B14F-4D97-AF65-F5344CB8AC3E}">
        <p14:creationId xmlns:p14="http://schemas.microsoft.com/office/powerpoint/2010/main" val="4018330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개체 틀 21"/>
          <p:cNvSpPr>
            <a:spLocks noGrp="1"/>
          </p:cNvSpPr>
          <p:nvPr>
            <p:ph type="title"/>
          </p:nvPr>
        </p:nvSpPr>
        <p:spPr>
          <a:xfrm>
            <a:off x="323174" y="37187"/>
            <a:ext cx="8569306" cy="600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600" cap="none" baseline="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6" name="텍스트 개체 틀 12"/>
          <p:cNvSpPr>
            <a:spLocks noGrp="1"/>
          </p:cNvSpPr>
          <p:nvPr>
            <p:ph idx="1"/>
          </p:nvPr>
        </p:nvSpPr>
        <p:spPr>
          <a:xfrm>
            <a:off x="323174" y="732511"/>
            <a:ext cx="8569306" cy="4774163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6801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10/14/2022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5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185002"/>
            <a:ext cx="8145016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76800" y="1206500"/>
            <a:ext cx="4038600" cy="4127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10/14/2022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65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28865"/>
            <a:ext cx="7772400" cy="73310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10/14/2022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1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31511"/>
            <a:ext cx="8001000" cy="78448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10/14/2022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19071-7C67-4759-BAA0-1140BE3F80B7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3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10/14/2022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62F4B-4395-4200-87E2-F21F0CE7D64B}"/>
              </a:ext>
            </a:extLst>
          </p:cNvPr>
          <p:cNvSpPr txBox="1"/>
          <p:nvPr/>
        </p:nvSpPr>
        <p:spPr>
          <a:xfrm>
            <a:off x="323528" y="577247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36421D5-8F2D-461C-81B5-784EE23276BC}" type="slidenum">
              <a:rPr lang="ko-KR" altLang="en-US" sz="2000" u="sng" smtClean="0">
                <a:solidFill>
                  <a:srgbClr val="0070C0"/>
                </a:solidFill>
                <a:latin typeface="Broadway" panose="04040905080002020502" pitchFamily="82" charset="0"/>
              </a:rPr>
              <a:t>‹#›</a:t>
            </a:fld>
            <a:endParaRPr lang="ko-KR" altLang="en-US" sz="2000" u="sng" dirty="0">
              <a:solidFill>
                <a:srgbClr val="0070C0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52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10/14/2022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55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271A1-F6D6-438B-A432-4747EE7ECD40}" type="datetimeFigureOut">
              <a:rPr lang="en-US" smtClean="0"/>
              <a:pPr/>
              <a:t>10/14/2022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0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0" y="0"/>
            <a:ext cx="8915400" cy="4064011"/>
            <a:chOff x="0" y="0"/>
            <a:chExt cx="5616" cy="3072"/>
          </a:xfrm>
        </p:grpSpPr>
        <p:sp>
          <p:nvSpPr>
            <p:cNvPr id="16387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38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/>
              <a:endParaRPr kumimoji="0" lang="ko-KR" altLang="ko-KR" sz="2000">
                <a:latin typeface="Times New Roman" pitchFamily="18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84" y="749"/>
              <a:ext cx="5232" cy="115"/>
              <a:chOff x="240" y="893"/>
              <a:chExt cx="5232" cy="115"/>
            </a:xfrm>
          </p:grpSpPr>
          <p:sp>
            <p:nvSpPr>
              <p:cNvPr id="16389" name="Rectangle 5"/>
              <p:cNvSpPr>
                <a:spLocks noChangeArrowheads="1"/>
              </p:cNvSpPr>
              <p:nvPr/>
            </p:nvSpPr>
            <p:spPr bwMode="auto">
              <a:xfrm>
                <a:off x="4320" y="893"/>
                <a:ext cx="1152" cy="11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latinLnBrk="0"/>
                <a:endParaRPr kumimoji="0" lang="ko-KR" altLang="ko-KR" sz="2000">
                  <a:latin typeface="Times New Roman" pitchFamily="18" charset="0"/>
                </a:endParaRPr>
              </a:p>
            </p:txBody>
          </p:sp>
          <p:sp>
            <p:nvSpPr>
              <p:cNvPr id="16390" name="Line 6"/>
              <p:cNvSpPr>
                <a:spLocks noChangeShapeType="1"/>
              </p:cNvSpPr>
              <p:nvPr/>
            </p:nvSpPr>
            <p:spPr bwMode="auto">
              <a:xfrm>
                <a:off x="240" y="941"/>
                <a:ext cx="5232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500"/>
              </a:p>
            </p:txBody>
          </p:sp>
        </p:grpSp>
      </p:grpSp>
      <p:sp>
        <p:nvSpPr>
          <p:cNvPr id="16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70134" y="231511"/>
            <a:ext cx="7945266" cy="784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639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06500"/>
            <a:ext cx="8229600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5400146"/>
            <a:ext cx="19812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23A271A1-F6D6-438B-A432-4747EE7ECD40}" type="datetimeFigureOut">
              <a:rPr lang="en-US" smtClean="0"/>
              <a:pPr/>
              <a:t>10/14/2022</a:t>
            </a:fld>
            <a:endParaRPr lang="en-US" dirty="0"/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5397500"/>
            <a:ext cx="29718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r" eaLnBrk="1" latinLnBrk="0" hangingPunct="1"/>
            <a:endParaRPr kumimoji="0" lang="en-US" sz="1167" dirty="0">
              <a:solidFill>
                <a:schemeClr val="tx2"/>
              </a:solidFill>
            </a:endParaRPr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5397500"/>
            <a:ext cx="19050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833">
                <a:latin typeface="맑은 고딕" pitchFamily="50" charset="-127"/>
                <a:ea typeface="맑은 고딕" pitchFamily="50" charset="-127"/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167" b="1" dirty="0">
              <a:solidFill>
                <a:srgbClr val="FFFFFF"/>
              </a:solidFill>
            </a:endParaRPr>
          </a:p>
        </p:txBody>
      </p:sp>
      <p:sp>
        <p:nvSpPr>
          <p:cNvPr id="16396" name="Line 12"/>
          <p:cNvSpPr>
            <a:spLocks noChangeShapeType="1"/>
          </p:cNvSpPr>
          <p:nvPr/>
        </p:nvSpPr>
        <p:spPr bwMode="auto">
          <a:xfrm>
            <a:off x="0" y="4064000"/>
            <a:ext cx="609600" cy="0"/>
          </a:xfrm>
          <a:prstGeom prst="line">
            <a:avLst/>
          </a:prstGeom>
          <a:noFill/>
          <a:ln w="4445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 sz="15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6A6BF-F902-497B-A529-A7ABF8E94B2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1000"/>
            <a:ext cx="905919" cy="708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7C1F86-F1FB-4A60-A8C3-7EC7F8C0B6C5}"/>
              </a:ext>
            </a:extLst>
          </p:cNvPr>
          <p:cNvSpPr txBox="1"/>
          <p:nvPr/>
        </p:nvSpPr>
        <p:spPr>
          <a:xfrm>
            <a:off x="228379" y="535182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36421D5-8F2D-461C-81B5-784EE23276BC}" type="slidenum">
              <a:rPr lang="ko-KR" altLang="en-US" sz="2000" u="sng" smtClean="0">
                <a:solidFill>
                  <a:schemeClr val="tx1"/>
                </a:solidFill>
                <a:latin typeface="Broadway" panose="04040905080002020502" pitchFamily="82" charset="0"/>
              </a:rPr>
              <a:pPr algn="ctr"/>
              <a:t>‹#›</a:t>
            </a:fld>
            <a:endParaRPr lang="ko-KR" altLang="en-US" sz="2000" u="sng" dirty="0">
              <a:solidFill>
                <a:schemeClr val="tx1"/>
              </a:solidFill>
              <a:latin typeface="Broadway" panose="040409050800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0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4" r:id="rId13"/>
    <p:sldLayoutId id="2147483985" r:id="rId14"/>
    <p:sldLayoutId id="2147483986" r:id="rId15"/>
    <p:sldLayoutId id="2147483987" r:id="rId16"/>
    <p:sldLayoutId id="2147483988" r:id="rId17"/>
    <p:sldLayoutId id="2147483989" r:id="rId18"/>
    <p:sldLayoutId id="2147483990" r:id="rId19"/>
    <p:sldLayoutId id="2147483991" r:id="rId20"/>
    <p:sldLayoutId id="2147483992" r:id="rId21"/>
    <p:sldLayoutId id="2147483993" r:id="rId22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3333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5pPr>
      <a:lvl6pPr marL="380985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6pPr>
      <a:lvl7pPr marL="761970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7pPr>
      <a:lvl8pPr marL="1142954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8pPr>
      <a:lvl9pPr marL="1523939" algn="l" rtl="0" eaLnBrk="1" fontAlgn="base" latinLnBrk="1" hangingPunct="1">
        <a:spcBef>
          <a:spcPct val="0"/>
        </a:spcBef>
        <a:spcAft>
          <a:spcPct val="0"/>
        </a:spcAft>
        <a:defRPr kumimoji="1" sz="3500" b="1">
          <a:solidFill>
            <a:schemeClr val="tx2"/>
          </a:solidFill>
          <a:latin typeface="Times New Roman" pitchFamily="18" charset="0"/>
          <a:ea typeface="굴림" pitchFamily="50" charset="-127"/>
        </a:defRPr>
      </a:lvl9pPr>
    </p:titleStyle>
    <p:bodyStyle>
      <a:lvl1pPr marL="285739" indent="-285739" algn="l" rtl="0" eaLnBrk="1" fontAlgn="base" latinLnBrk="1" hangingPunct="1">
        <a:spcBef>
          <a:spcPct val="20000"/>
        </a:spcBef>
        <a:spcAft>
          <a:spcPct val="0"/>
        </a:spcAft>
        <a:buClr>
          <a:srgbClr val="0000FF"/>
        </a:buClr>
        <a:buSzPct val="90000"/>
        <a:buFont typeface="Wingdings" pitchFamily="2" charset="2"/>
        <a:buChar char="n"/>
        <a:defRPr kumimoji="1" sz="2333" b="1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619100" indent="-238115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u"/>
        <a:defRPr kumimoji="1" sz="2167" b="1">
          <a:solidFill>
            <a:schemeClr val="tx1"/>
          </a:solidFill>
          <a:latin typeface="+mn-lt"/>
          <a:ea typeface="맑은 고딕" pitchFamily="50" charset="-127"/>
        </a:defRPr>
      </a:lvl2pPr>
      <a:lvl3pPr marL="952462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3399FF"/>
        </a:buClr>
        <a:buSzPct val="55000"/>
        <a:buFont typeface="Wingdings" pitchFamily="2" charset="2"/>
        <a:buChar char="l"/>
        <a:defRPr kumimoji="1" sz="2000" b="1">
          <a:solidFill>
            <a:schemeClr val="tx1"/>
          </a:solidFill>
          <a:latin typeface="+mn-lt"/>
          <a:ea typeface="맑은 고딕" pitchFamily="50" charset="-127"/>
        </a:defRPr>
      </a:lvl3pPr>
      <a:lvl4pPr marL="1333447" indent="-190492" algn="l" rtl="0" eaLnBrk="1" fontAlgn="base" latinLnBrk="1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§"/>
        <a:defRPr kumimoji="1" sz="1833" b="1">
          <a:solidFill>
            <a:schemeClr val="tx1"/>
          </a:solidFill>
          <a:latin typeface="+mn-lt"/>
          <a:ea typeface="맑은 고딕" pitchFamily="50" charset="-127"/>
        </a:defRPr>
      </a:lvl4pPr>
      <a:lvl5pPr marL="171443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맑은 고딕" pitchFamily="50" charset="-127"/>
        </a:defRPr>
      </a:lvl5pPr>
      <a:lvl6pPr marL="209541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6pPr>
      <a:lvl7pPr marL="2476401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7pPr>
      <a:lvl8pPr marL="2857386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8pPr>
      <a:lvl9pPr marL="3238370" indent="-190492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667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syun@hnu.kr" TargetMode="External"/><Relationship Id="rId2" Type="http://schemas.openxmlformats.org/officeDocument/2006/relationships/hyperlink" Target="mailto:Ckim.esw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ysyun@hnu.kr" TargetMode="External"/><Relationship Id="rId2" Type="http://schemas.openxmlformats.org/officeDocument/2006/relationships/hyperlink" Target="mailto:Ckim.esw@gmail.com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0"/>
            <a:r>
              <a:rPr lang="en-US" altLang="ko-KR" b="1" dirty="0"/>
              <a:t>CHAPTER 04</a:t>
            </a:r>
            <a:br>
              <a:rPr lang="en-US" altLang="ko-KR" b="1" dirty="0"/>
            </a:br>
            <a:r>
              <a:rPr lang="ko-KR" altLang="en-US" dirty="0"/>
              <a:t>인터페이스 기초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 찬</a:t>
            </a:r>
            <a:r>
              <a:rPr lang="en-US" altLang="ko-KR" dirty="0"/>
              <a:t>, </a:t>
            </a:r>
            <a:r>
              <a:rPr lang="ko-KR" altLang="en-US" dirty="0"/>
              <a:t>윤 영 선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ckim.esw@gmail.com</a:t>
            </a:r>
            <a:r>
              <a:rPr lang="en-US" altLang="ko-KR" dirty="0"/>
              <a:t>, </a:t>
            </a:r>
            <a:r>
              <a:rPr lang="en-US" altLang="ko-KR" dirty="0">
                <a:hlinkClick r:id="rId3"/>
              </a:rPr>
              <a:t>ysyun@hnu.kr</a:t>
            </a:r>
            <a:endParaRPr lang="en-US" altLang="ko-KR" dirty="0"/>
          </a:p>
          <a:p>
            <a:r>
              <a:rPr lang="ko-KR" altLang="en-US" dirty="0"/>
              <a:t>정보통신공학과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417CF-217C-4BC2-BE90-BF7B9156281E}"/>
              </a:ext>
            </a:extLst>
          </p:cNvPr>
          <p:cNvSpPr/>
          <p:nvPr/>
        </p:nvSpPr>
        <p:spPr>
          <a:xfrm>
            <a:off x="179512" y="197858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PART 01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영상 처리 개요 및 </a:t>
            </a:r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OpenCV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034797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  <a:endParaRPr lang="en-US" altLang="ko-KR" dirty="0"/>
          </a:p>
          <a:p>
            <a:pPr lvl="1"/>
            <a:r>
              <a:rPr lang="en-US" altLang="ko-KR" dirty="0"/>
              <a:t>4.5.3 </a:t>
            </a:r>
            <a:r>
              <a:rPr lang="ko-KR" altLang="en-US" dirty="0"/>
              <a:t>동영상 파일 읽기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capture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VideoCapture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('D:/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github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/OpenCV-Python/2022-10-04/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save_videos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/test_video1.avi')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fps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CAP_PROP_FPS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delay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(1000/fps)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fps_cnt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0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현재 프레임 번호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074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  <a:endParaRPr lang="en-US" altLang="ko-KR" dirty="0"/>
          </a:p>
          <a:p>
            <a:pPr lvl="1"/>
            <a:r>
              <a:rPr lang="en-US" altLang="ko-KR" dirty="0"/>
              <a:t>4.5.3 </a:t>
            </a:r>
            <a:r>
              <a:rPr lang="ko-KR" altLang="en-US" dirty="0"/>
              <a:t>동영상 파일 읽기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while True: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ret, frame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if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(30) &gt;= 0: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    break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스페이스바로 종료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fps_cnt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+= 1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fps_cnt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title = 'Camera'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(title, frame)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release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ECECDA-DA8F-7AB1-F931-84DCABCC1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132236"/>
            <a:ext cx="3891739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68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4.6.1 matplotlib</a:t>
            </a:r>
            <a:r>
              <a:rPr lang="ko-KR" altLang="en-US" dirty="0"/>
              <a:t>로 이미지 출력하기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matplotlib.pyplot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endParaRPr lang="en-US" altLang="ko-KR" sz="16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(“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절대경로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”,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figure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figsize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=(3,4))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('figure2- original(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bgr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603A03-5C0B-62CA-AB6D-39AF3CC4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543" y="1705372"/>
            <a:ext cx="1901150" cy="294615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E9F5DC1-3318-8703-7B34-5C2021445AC4}"/>
              </a:ext>
            </a:extLst>
          </p:cNvPr>
          <p:cNvSpPr/>
          <p:nvPr/>
        </p:nvSpPr>
        <p:spPr>
          <a:xfrm>
            <a:off x="899592" y="3786059"/>
            <a:ext cx="3744416" cy="1080120"/>
          </a:xfrm>
          <a:prstGeom prst="rect">
            <a:avLst/>
          </a:prstGeom>
          <a:solidFill>
            <a:srgbClr val="FFFF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86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4.6.1 matplotlib</a:t>
            </a:r>
            <a:r>
              <a:rPr lang="ko-KR" altLang="en-US" dirty="0"/>
              <a:t>로 이미지 출력하기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matplotlib.pyplot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endParaRPr lang="en-US" altLang="ko-KR" sz="16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(“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절대경로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”,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print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figure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figsize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=(3,4))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('figure2- original(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bgr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)’)</a:t>
            </a:r>
          </a:p>
          <a:p>
            <a:r>
              <a:rPr lang="en-US" altLang="ko-KR" sz="1600" dirty="0" err="1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dirty="0" err="1">
                <a:latin typeface="ubuntu mono derivative powerline" panose="020B0509030602030204" pitchFamily="49" charset="0"/>
              </a:rPr>
              <a:t>.</a:t>
            </a:r>
            <a:r>
              <a:rPr lang="en-US" altLang="ko-KR" sz="1600" dirty="0" err="1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dirty="0">
                <a:latin typeface="ubuntu mono derivative powerline" panose="020B0509030602030204" pitchFamily="49" charset="0"/>
              </a:rPr>
              <a:t>(‘off’)</a:t>
            </a:r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F760D6-1802-1CBE-8CAD-8AEA81252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933797"/>
            <a:ext cx="1724823" cy="26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32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4.6.2 matplotlib</a:t>
            </a:r>
            <a:r>
              <a:rPr lang="ko-KR" altLang="en-US" dirty="0"/>
              <a:t>로 이미지</a:t>
            </a:r>
            <a:r>
              <a:rPr lang="en-US" altLang="ko-KR" dirty="0"/>
              <a:t> </a:t>
            </a:r>
            <a:r>
              <a:rPr lang="ko-KR" altLang="en-US" dirty="0"/>
              <a:t>두개 동시에 출력하기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rgb_img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COLOR_BGR2RGB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gray_img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COLOR_BGR2GRAY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figure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figsize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=(6,4))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suptitle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('figure2-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pyplot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image display')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(1, 2, 1) </a:t>
            </a:r>
            <a:r>
              <a:rPr lang="en-US" altLang="ko-KR" sz="16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# 1</a:t>
            </a:r>
            <a:r>
              <a:rPr lang="ko-KR" altLang="en-US" sz="16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2</a:t>
            </a:r>
            <a:r>
              <a:rPr lang="ko-KR" altLang="en-US" sz="1600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열의 첫번째 이미지</a:t>
            </a:r>
            <a:endParaRPr lang="ko-KR" altLang="en-US" sz="16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rgb_image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rgb_img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(1, 2, 2)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1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열의 두번째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gray_image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gray_img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='gray')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8CCCF9-8E01-DCA7-ACA4-8267C1643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868880"/>
            <a:ext cx="3237620" cy="251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5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4.6.2 matplotlib </a:t>
            </a:r>
            <a:r>
              <a:rPr lang="ko-KR" altLang="en-US" dirty="0"/>
              <a:t>기능 들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DDDE71-FF16-C1A1-4B7E-28E8304E9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247" y="2137420"/>
            <a:ext cx="3587505" cy="278895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837F70C-0C74-C43E-68CA-F242C364038D}"/>
              </a:ext>
            </a:extLst>
          </p:cNvPr>
          <p:cNvSpPr/>
          <p:nvPr/>
        </p:nvSpPr>
        <p:spPr>
          <a:xfrm>
            <a:off x="3538050" y="4729708"/>
            <a:ext cx="164786" cy="1847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D52B66-EF71-C2A4-D3CC-E05ACE5AC7A7}"/>
              </a:ext>
            </a:extLst>
          </p:cNvPr>
          <p:cNvSpPr/>
          <p:nvPr/>
        </p:nvSpPr>
        <p:spPr>
          <a:xfrm>
            <a:off x="3735685" y="4733477"/>
            <a:ext cx="164786" cy="184788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9C3C5C-7199-C39B-CADB-F62A09D7D36A}"/>
              </a:ext>
            </a:extLst>
          </p:cNvPr>
          <p:cNvSpPr/>
          <p:nvPr/>
        </p:nvSpPr>
        <p:spPr>
          <a:xfrm>
            <a:off x="3933321" y="4734015"/>
            <a:ext cx="164786" cy="184788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DD24EED-BBB2-7DB3-48E8-F6F01F9A83C5}"/>
              </a:ext>
            </a:extLst>
          </p:cNvPr>
          <p:cNvCxnSpPr/>
          <p:nvPr/>
        </p:nvCxnSpPr>
        <p:spPr>
          <a:xfrm>
            <a:off x="5724128" y="4914496"/>
            <a:ext cx="5760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F7DE1B-7C94-F515-BBD6-3D322BB76DA1}"/>
              </a:ext>
            </a:extLst>
          </p:cNvPr>
          <p:cNvSpPr txBox="1"/>
          <p:nvPr/>
        </p:nvSpPr>
        <p:spPr>
          <a:xfrm>
            <a:off x="5220072" y="4947525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0000"/>
                </a:solidFill>
              </a:rPr>
              <a:t>현재 위치 </a:t>
            </a:r>
            <a:r>
              <a:rPr lang="en-US" altLang="ko-KR" sz="1050" b="1" dirty="0">
                <a:solidFill>
                  <a:srgbClr val="FF0000"/>
                </a:solidFill>
              </a:rPr>
              <a:t>r, g, b </a:t>
            </a:r>
            <a:r>
              <a:rPr lang="ko-KR" altLang="en-US" sz="1050" b="1" dirty="0">
                <a:solidFill>
                  <a:srgbClr val="FF0000"/>
                </a:solidFill>
              </a:rPr>
              <a:t>컬러 값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9433C1-C7D9-9CDC-4871-3A4071E5FB08}"/>
              </a:ext>
            </a:extLst>
          </p:cNvPr>
          <p:cNvSpPr txBox="1"/>
          <p:nvPr/>
        </p:nvSpPr>
        <p:spPr>
          <a:xfrm>
            <a:off x="2987823" y="4952159"/>
            <a:ext cx="1008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solidFill>
                  <a:srgbClr val="FF0000"/>
                </a:solidFill>
              </a:rPr>
              <a:t>확대</a:t>
            </a:r>
            <a:r>
              <a:rPr lang="en-US" altLang="ko-KR" sz="1050" b="1" dirty="0">
                <a:solidFill>
                  <a:srgbClr val="FF0000"/>
                </a:solidFill>
              </a:rPr>
              <a:t>/</a:t>
            </a:r>
            <a:r>
              <a:rPr lang="ko-KR" altLang="en-US" sz="1050" b="1" dirty="0">
                <a:solidFill>
                  <a:srgbClr val="FF0000"/>
                </a:solidFill>
              </a:rPr>
              <a:t>축소기능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1D888-B213-D9E4-788C-022D68F367FE}"/>
              </a:ext>
            </a:extLst>
          </p:cNvPr>
          <p:cNvSpPr txBox="1"/>
          <p:nvPr/>
        </p:nvSpPr>
        <p:spPr>
          <a:xfrm>
            <a:off x="3396414" y="5143080"/>
            <a:ext cx="1008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0000FF"/>
                </a:solidFill>
              </a:rPr>
              <a:t>세부 설정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7759EE-77E3-DA7E-7463-CE34C86F708B}"/>
              </a:ext>
            </a:extLst>
          </p:cNvPr>
          <p:cNvSpPr txBox="1"/>
          <p:nvPr/>
        </p:nvSpPr>
        <p:spPr>
          <a:xfrm>
            <a:off x="3851920" y="4944047"/>
            <a:ext cx="1008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00B050"/>
                </a:solidFill>
              </a:rPr>
              <a:t>이미지 저장</a:t>
            </a:r>
          </a:p>
        </p:txBody>
      </p:sp>
    </p:spTree>
    <p:extLst>
      <p:ext uri="{BB962C8B-B14F-4D97-AF65-F5344CB8AC3E}">
        <p14:creationId xmlns:p14="http://schemas.microsoft.com/office/powerpoint/2010/main" val="1922791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4.6.3 matplotlib</a:t>
            </a:r>
            <a:r>
              <a:rPr lang="ko-KR" altLang="en-US" dirty="0"/>
              <a:t>로 그래프 그리기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matplotlib.pyplot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endParaRPr lang="en-US" altLang="ko-KR" sz="16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x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arange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(100)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y1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arange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(100)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y2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arange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(100)**2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y3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random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.choice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(50, size=100)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figure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figsize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=(5, 3))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(x, y1, 'b--', linewidth=2)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(x, y2, 'go-', linewidth=2)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(x, y3, 'c+:', linewidth=2)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('Line examples’)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6BF2D0-BAB1-5608-0293-996BD9962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528" y="2305630"/>
            <a:ext cx="4131092" cy="302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99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4.6 matplotlib</a:t>
            </a:r>
          </a:p>
          <a:p>
            <a:pPr lvl="1"/>
            <a:r>
              <a:rPr lang="en-US" altLang="ko-KR" dirty="0"/>
              <a:t>4.6.3 matplotlib</a:t>
            </a:r>
            <a:r>
              <a:rPr lang="ko-KR" altLang="en-US" dirty="0"/>
              <a:t>로 그래프 그리기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dirty="0" err="1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p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([0,10, 0,80])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7E6B99-DB7F-AD9E-B404-3D49044F6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2209428"/>
            <a:ext cx="4445589" cy="32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40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0"/>
            <a:r>
              <a:rPr lang="en-US" altLang="ko-KR" b="1" dirty="0"/>
              <a:t>CHAPTER 05</a:t>
            </a:r>
            <a:br>
              <a:rPr lang="en-US" altLang="ko-KR" b="1" dirty="0"/>
            </a:br>
            <a:r>
              <a:rPr lang="ko-KR" altLang="en-US" dirty="0"/>
              <a:t>기본 배열 연산 함수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 찬</a:t>
            </a:r>
            <a:r>
              <a:rPr lang="en-US" altLang="ko-KR" dirty="0"/>
              <a:t>, </a:t>
            </a:r>
            <a:r>
              <a:rPr lang="ko-KR" altLang="en-US" dirty="0"/>
              <a:t>윤 영 선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ckim.esw@gmail.com</a:t>
            </a:r>
            <a:r>
              <a:rPr lang="en-US" altLang="ko-KR" dirty="0"/>
              <a:t>, </a:t>
            </a:r>
            <a:r>
              <a:rPr lang="en-US" altLang="ko-KR" dirty="0">
                <a:hlinkClick r:id="rId3"/>
              </a:rPr>
              <a:t>ysyun@hnu.kr</a:t>
            </a:r>
            <a:endParaRPr lang="en-US" altLang="ko-KR" dirty="0"/>
          </a:p>
          <a:p>
            <a:r>
              <a:rPr lang="ko-KR" altLang="en-US" dirty="0"/>
              <a:t>정보통신공학과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417CF-217C-4BC2-BE90-BF7B9156281E}"/>
              </a:ext>
            </a:extLst>
          </p:cNvPr>
          <p:cNvSpPr/>
          <p:nvPr/>
        </p:nvSpPr>
        <p:spPr>
          <a:xfrm>
            <a:off x="179512" y="197858"/>
            <a:ext cx="439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PART 01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영상 처리 개요 및 </a:t>
            </a:r>
            <a:r>
              <a:rPr lang="en-US" altLang="ko-KR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OpenCV </a:t>
            </a:r>
            <a:r>
              <a:rPr lang="ko-KR" altLang="en-US" sz="1600" dirty="0">
                <a:solidFill>
                  <a:srgbClr val="0000FF"/>
                </a:solidFill>
                <a:latin typeface="Bahnschrift SemiBold" panose="020B0502040204020203" pitchFamily="34" charset="0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912906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5.1.1 </a:t>
            </a:r>
            <a:r>
              <a:rPr lang="ko-KR" altLang="en-US" dirty="0"/>
              <a:t>행렬 처리 함수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절대경로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x_axis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flip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y_axis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flip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xy_axis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flip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-1)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trans_image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transpose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['image',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x_axis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y_axis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xy_axis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trans_image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(title,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0D9E62-8DE6-0596-53D0-FAEA4AFE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024" y="1273324"/>
            <a:ext cx="2619705" cy="2857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D4816B-ACE3-3FB5-4D45-D3AF4FF5C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591" y="1129308"/>
            <a:ext cx="1235546" cy="134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33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4.4 </a:t>
            </a:r>
            <a:r>
              <a:rPr lang="ko-KR" altLang="en-US" dirty="0"/>
              <a:t>영상파일 처리</a:t>
            </a:r>
            <a:endParaRPr lang="en-US" altLang="ko-KR" dirty="0"/>
          </a:p>
          <a:p>
            <a:pPr lvl="1"/>
            <a:r>
              <a:rPr lang="en-US" altLang="ko-KR" dirty="0"/>
              <a:t>4.4.1 </a:t>
            </a:r>
            <a:r>
              <a:rPr lang="ko-KR" altLang="en-US" dirty="0"/>
              <a:t>영상파일 읽기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title1, title2 = 'cv2gray', 'cv2color'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cv2gray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('/images/test_image.jpg',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cv2color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('/images/test_image.jpg',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(title1, cv2gray)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(title2, cv2color)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destroyAllWindows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81265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ko-KR" altLang="en-US" dirty="0"/>
              <a:t>과제</a:t>
            </a:r>
            <a:r>
              <a:rPr lang="en-US" altLang="ko-KR" dirty="0"/>
              <a:t>2</a:t>
            </a:r>
          </a:p>
          <a:p>
            <a:pPr lvl="2"/>
            <a:r>
              <a:rPr lang="ko-KR" altLang="en-US" dirty="0"/>
              <a:t>조건</a:t>
            </a:r>
            <a:r>
              <a:rPr lang="en-US" altLang="ko-KR" dirty="0"/>
              <a:t>:</a:t>
            </a:r>
          </a:p>
          <a:p>
            <a:pPr lvl="3"/>
            <a:r>
              <a:rPr lang="en-US" altLang="ko-KR" dirty="0"/>
              <a:t>OpenCV</a:t>
            </a:r>
            <a:r>
              <a:rPr lang="ko-KR" altLang="en-US" dirty="0"/>
              <a:t>가 아닌 </a:t>
            </a:r>
            <a:r>
              <a:rPr lang="en-US" altLang="ko-KR" dirty="0"/>
              <a:t>matplotlib</a:t>
            </a:r>
            <a:r>
              <a:rPr lang="ko-KR" altLang="en-US" dirty="0"/>
              <a:t>을 이용하여</a:t>
            </a:r>
            <a:endParaRPr lang="en-US" altLang="ko-KR" dirty="0"/>
          </a:p>
          <a:p>
            <a:pPr marL="1142955" lvl="3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두 개의 </a:t>
            </a:r>
            <a:r>
              <a:rPr lang="en-US" altLang="ko-KR" dirty="0"/>
              <a:t>Figure</a:t>
            </a:r>
            <a:r>
              <a:rPr lang="ko-KR" altLang="en-US" dirty="0"/>
              <a:t>를 출력하라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세부조건</a:t>
            </a:r>
            <a:r>
              <a:rPr lang="en-US" altLang="ko-KR" dirty="0"/>
              <a:t>:</a:t>
            </a:r>
          </a:p>
          <a:p>
            <a:pPr lvl="3"/>
            <a:r>
              <a:rPr lang="ko-KR" altLang="en-US" dirty="0"/>
              <a:t>이미지</a:t>
            </a:r>
            <a:r>
              <a:rPr lang="en-US" altLang="ko-KR" dirty="0"/>
              <a:t>1</a:t>
            </a:r>
          </a:p>
          <a:p>
            <a:pPr lvl="4"/>
            <a:r>
              <a:rPr lang="ko-KR" altLang="en-US" dirty="0"/>
              <a:t>원본 이미지</a:t>
            </a:r>
            <a:endParaRPr lang="en-US" altLang="ko-KR" dirty="0"/>
          </a:p>
          <a:p>
            <a:pPr lvl="3"/>
            <a:r>
              <a:rPr lang="ko-KR" altLang="en-US" dirty="0"/>
              <a:t>이미지</a:t>
            </a:r>
            <a:r>
              <a:rPr lang="en-US" altLang="ko-KR" dirty="0"/>
              <a:t>2</a:t>
            </a:r>
          </a:p>
          <a:p>
            <a:pPr lvl="4"/>
            <a:r>
              <a:rPr lang="ko-KR" altLang="en-US" dirty="0"/>
              <a:t>축 변경을 통한 이미지 </a:t>
            </a:r>
            <a:r>
              <a:rPr lang="en-US" altLang="ko-KR" dirty="0"/>
              <a:t>4</a:t>
            </a:r>
            <a:r>
              <a:rPr lang="ko-KR" altLang="en-US" dirty="0"/>
              <a:t>개를 한번에 출력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D1A8C0-5965-8A5B-A7CB-1F6A7BE03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273323"/>
            <a:ext cx="2681657" cy="38665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5F89DA-E494-BD34-17C4-776D927D5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79646"/>
            <a:ext cx="1454315" cy="225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54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5.2.2 </a:t>
            </a:r>
            <a:r>
              <a:rPr lang="ko-KR" altLang="en-US" dirty="0"/>
              <a:t>컬러 채널 분리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matplotlib.pyplot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endParaRPr lang="en-US" altLang="ko-KR" sz="1600" b="0" dirty="0">
              <a:solidFill>
                <a:srgbClr val="7030A0"/>
              </a:solidFill>
              <a:effectLst/>
              <a:latin typeface="ubuntu mono derivative powerline" panose="020B0509030602030204" pitchFamily="49" charset="0"/>
            </a:endParaRP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절대경로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COLOR_BGR2RGB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red, green, blue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split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1) # 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열의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1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('original')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</p:txBody>
      </p:sp>
    </p:spTree>
    <p:extLst>
      <p:ext uri="{BB962C8B-B14F-4D97-AF65-F5344CB8AC3E}">
        <p14:creationId xmlns:p14="http://schemas.microsoft.com/office/powerpoint/2010/main" val="1699672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5.2.2 </a:t>
            </a:r>
            <a:r>
              <a:rPr lang="ko-KR" altLang="en-US" dirty="0"/>
              <a:t>컬러 채널 분리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2) # 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열의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('red')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(red,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='gray')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3) # 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열의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3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('green')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(green,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='gray')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4) # 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열의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4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번째 이미지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('blue')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(blue,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='gray’)</a:t>
            </a:r>
          </a:p>
          <a:p>
            <a:r>
              <a:rPr lang="en-US" altLang="ko-KR" sz="1600" dirty="0" err="1">
                <a:solidFill>
                  <a:srgbClr val="7030A0"/>
                </a:solidFill>
                <a:latin typeface="ubuntu mono derivative powerline" panose="020B0509030602030204" pitchFamily="49" charset="0"/>
              </a:rPr>
              <a:t>p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E789C9-58A3-79E5-DE01-C8E288CEB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856981"/>
            <a:ext cx="3140209" cy="268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81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5.2.2 Tip!</a:t>
            </a:r>
          </a:p>
          <a:p>
            <a:pPr lvl="2"/>
            <a:r>
              <a:rPr lang="ko-KR" altLang="en-US" dirty="0"/>
              <a:t>파이썬 내장함수 사용으로 코드 재사용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99592" y="2425452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['original', 'red', 'green', 'blue']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images = [image, red, green, blue]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[None, 'gray', 'gray', 'gray']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idx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(title,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c)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enumerate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zip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(titles, images,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)):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subplot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(2, 2, idx+1) # 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행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열의 이미지 순서</a:t>
            </a:r>
          </a:p>
          <a:p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title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axis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('off')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plt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cmap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=c)</a:t>
            </a:r>
          </a:p>
        </p:txBody>
      </p:sp>
    </p:spTree>
    <p:extLst>
      <p:ext uri="{BB962C8B-B14F-4D97-AF65-F5344CB8AC3E}">
        <p14:creationId xmlns:p14="http://schemas.microsoft.com/office/powerpoint/2010/main" val="3090167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5.3.1 </a:t>
            </a:r>
            <a:r>
              <a:rPr lang="ko-KR" altLang="en-US" dirty="0"/>
              <a:t>행렬 산술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1932397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m1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full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((3, 6), 10,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m2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full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((3, 6), 50,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m_mask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zeros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uint8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관심 영역 지정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m_mask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[:,3:] = 1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관심 영역만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1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로 변경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m_add1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add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(m1, m2)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m_add2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add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(m1, m2, mask=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m_mask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관심 영역만 덧셈 수행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m_div1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divide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(m1, m2)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그냥 연산해버리면 소수점이 나와서 값이 </a:t>
            </a:r>
            <a:r>
              <a:rPr lang="ko-KR" altLang="en-US" sz="1600" b="0" dirty="0" err="1">
                <a:effectLst/>
                <a:latin typeface="ubuntu mono derivative powerline" panose="020B0509030602030204" pitchFamily="49" charset="0"/>
              </a:rPr>
              <a:t>버려짐</a:t>
            </a:r>
            <a:endParaRPr lang="ko-KR" altLang="en-US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m1 = m1.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자료형을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float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으로 바꿔주는데 방법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1</a:t>
            </a:r>
            <a:endParaRPr lang="ko-KR" altLang="en-US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float32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(m2)        #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방법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2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가 있다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endParaRPr lang="ko-KR" altLang="en-US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m_div2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divide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(m1, m2)</a:t>
            </a:r>
          </a:p>
        </p:txBody>
      </p:sp>
    </p:spTree>
    <p:extLst>
      <p:ext uri="{BB962C8B-B14F-4D97-AF65-F5344CB8AC3E}">
        <p14:creationId xmlns:p14="http://schemas.microsoft.com/office/powerpoint/2010/main" val="1108452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5.3.1 </a:t>
            </a:r>
            <a:r>
              <a:rPr lang="ko-KR" altLang="en-US" dirty="0"/>
              <a:t>행렬 산술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titles = ['m1', 'm2', 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m_mask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'm_add1', 'm_add2', 'm_div1', 'm_div2']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titles: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'[{title}] = \n{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(title)}\n')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12B867-1C39-5320-16E8-88C541A08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846252"/>
            <a:ext cx="1062822" cy="2857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431A5F5-3D04-CA23-9488-8A13461DEC7A}"/>
              </a:ext>
            </a:extLst>
          </p:cNvPr>
          <p:cNvSpPr/>
          <p:nvPr/>
        </p:nvSpPr>
        <p:spPr>
          <a:xfrm>
            <a:off x="2244672" y="3175165"/>
            <a:ext cx="62486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eval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은 문자열로 들어온 입력을</a:t>
            </a:r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변수나 함수로 인식하여 실행할 수 있게 해 줌</a:t>
            </a:r>
          </a:p>
          <a:p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굉장히 편리하지만</a:t>
            </a:r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, 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나쁜 예시로</a:t>
            </a:r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,</a:t>
            </a:r>
          </a:p>
          <a:p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아이디나 비밀번호를</a:t>
            </a:r>
            <a:r>
              <a:rPr lang="en-US" altLang="ko-KR" sz="1600" b="1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입력 받는 부분에서</a:t>
            </a:r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eval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과 비슷한 함수를 사용했다가</a:t>
            </a:r>
            <a:r>
              <a:rPr lang="ko-KR" altLang="en-US" sz="1600" b="1" dirty="0">
                <a:solidFill>
                  <a:srgbClr val="00B050"/>
                </a:solidFill>
                <a:latin typeface="ubuntu mono derivative powerline" panose="020B0509030602030204" pitchFamily="49" charset="0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해커가 취약점 발견하고</a:t>
            </a:r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관리자계정으로 접속을 하여</a:t>
            </a:r>
            <a:endParaRPr lang="en-US" altLang="ko-KR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데이터를 갈취해 간 사례가 적지 않게 있었음</a:t>
            </a:r>
            <a:r>
              <a:rPr lang="en-US" altLang="ko-KR" sz="1600" b="1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.</a:t>
            </a:r>
            <a:endParaRPr lang="ko-KR" altLang="en-US" sz="1600" b="1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39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31A5F5-3D04-CA23-9488-8A13461DEC7A}"/>
              </a:ext>
            </a:extLst>
          </p:cNvPr>
          <p:cNvSpPr/>
          <p:nvPr/>
        </p:nvSpPr>
        <p:spPr>
          <a:xfrm>
            <a:off x="1790600" y="2857500"/>
            <a:ext cx="6248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effectLst/>
                <a:latin typeface="ubuntu mono derivative powerline" panose="020B0509030602030204" pitchFamily="49" charset="0"/>
              </a:rPr>
              <a:t>원래는 이미지끼리 </a:t>
            </a:r>
            <a:r>
              <a:rPr lang="en-US" altLang="ko-KR" sz="1600" b="1" dirty="0">
                <a:effectLst/>
                <a:latin typeface="ubuntu mono derivative powerline" panose="020B0509030602030204" pitchFamily="49" charset="0"/>
              </a:rPr>
              <a:t>or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, and, not, </a:t>
            </a:r>
            <a:r>
              <a:rPr lang="en-US" altLang="ko-KR" sz="1600" b="1" dirty="0" err="1">
                <a:latin typeface="ubuntu mono derivative powerline" panose="020B0509030602030204" pitchFamily="49" charset="0"/>
              </a:rPr>
              <a:t>xor</a:t>
            </a:r>
            <a:r>
              <a:rPr lang="ko-KR" altLang="en-US" sz="1600" b="1" dirty="0">
                <a:latin typeface="ubuntu mono derivative powerline" panose="020B0509030602030204" pitchFamily="49" charset="0"/>
              </a:rPr>
              <a:t>연산을 통해</a:t>
            </a:r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latin typeface="ubuntu mono derivative powerline" panose="020B0509030602030204" pitchFamily="49" charset="0"/>
              </a:rPr>
              <a:t>이미지 좌표를 구하고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,</a:t>
            </a:r>
            <a:r>
              <a:rPr lang="ko-KR" altLang="en-US" sz="1600" b="1" dirty="0">
                <a:latin typeface="ubuntu mono derivative powerline" panose="020B0509030602030204" pitchFamily="49" charset="0"/>
              </a:rPr>
              <a:t> 합성하는 방식의 예제가 있으나</a:t>
            </a:r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latin typeface="ubuntu mono derivative powerline" panose="020B0509030602030204" pitchFamily="49" charset="0"/>
              </a:rPr>
              <a:t>수업 진행에 있어 이해에 어려움이 있을 것 같아 약간 변경함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.</a:t>
            </a:r>
          </a:p>
          <a:p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latin typeface="ubuntu mono derivative powerline" panose="020B0509030602030204" pitchFamily="49" charset="0"/>
              </a:rPr>
              <a:t>교재 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180p</a:t>
            </a:r>
            <a:r>
              <a:rPr lang="ko-KR" altLang="en-US" sz="1600" b="1" dirty="0">
                <a:latin typeface="ubuntu mono derivative powerline" panose="020B0509030602030204" pitchFamily="49" charset="0"/>
              </a:rPr>
              <a:t>의 심화 예제코드를 꼭 실행해보고 이해해보기 바람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.</a:t>
            </a:r>
            <a:endParaRPr lang="ko-KR" altLang="en-US" sz="1600" b="1" dirty="0">
              <a:effectLst/>
              <a:latin typeface="ubuntu mono derivative powerline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65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 </a:t>
            </a:r>
            <a:r>
              <a:rPr lang="en-US" altLang="ko-KR" dirty="0"/>
              <a:t>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’,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불러오기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dsize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[1]//8,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shape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[0]//8), interpolation=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INTER_LINEAR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사이즈 조절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(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너무 크니까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8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배 작게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)</a:t>
            </a:r>
            <a:endParaRPr lang="ko-KR" altLang="en-US" sz="16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image',image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6915C2-A4F6-F291-42D3-4B96ED8E6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1206500"/>
            <a:ext cx="1736112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6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 </a:t>
            </a:r>
            <a:r>
              <a:rPr lang="en-US" altLang="ko-KR" dirty="0"/>
              <a:t>2-1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image2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where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 == 0, 255, image)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배경 색 흰색으로 변경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('image2',image2)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image3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cvtColor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(image2,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COLOR_BGR2GRAY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흑백 전환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('image3',image3)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image4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where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(image3 != 255, 0, image3)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배경을 제외한 나머지 색 전부 검은색으로 변환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('image4', image4)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8CE2AA-0D82-779E-77A8-92A9B7F09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774" y="1435931"/>
            <a:ext cx="1397155" cy="16336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BB40D8-AE31-2011-2F59-001F1A077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265" y="2527375"/>
            <a:ext cx="1397155" cy="16336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AE5329-3F2E-6665-3E8F-47939D41E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737" y="3649588"/>
            <a:ext cx="1397155" cy="163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2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5.3.2 </a:t>
            </a:r>
            <a:r>
              <a:rPr lang="ko-KR" altLang="en-US" dirty="0"/>
              <a:t>행렬 비트 연산 </a:t>
            </a:r>
            <a:r>
              <a:rPr lang="en-US" altLang="ko-KR" dirty="0"/>
              <a:t>2-2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ret, thresh1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threshold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(image, 0, 255,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THRESH_BINARY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이진화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('thresh1', thresh1)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image2 = 255 - thresh1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이미지 색 반전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('image2', image2)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1B3C47-E0EA-D226-8EEA-B6C611DBB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2950793"/>
            <a:ext cx="1889594" cy="22094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C2C01F-450C-F655-E264-605564B6B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553" y="2950793"/>
            <a:ext cx="1889594" cy="22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4.4 </a:t>
            </a:r>
            <a:r>
              <a:rPr lang="ko-KR" altLang="en-US" dirty="0"/>
              <a:t>영상파일 처리</a:t>
            </a:r>
            <a:endParaRPr lang="en-US" altLang="ko-KR" dirty="0"/>
          </a:p>
          <a:p>
            <a:pPr lvl="1"/>
            <a:r>
              <a:rPr lang="en-US" altLang="ko-KR" dirty="0"/>
              <a:t>4.4.1 </a:t>
            </a:r>
            <a:r>
              <a:rPr lang="ko-KR" altLang="en-US" dirty="0"/>
              <a:t>영상파일 읽기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dirty="0" err="1">
                <a:latin typeface="ubuntu mono derivative powerline" panose="020B0509030602030204" pitchFamily="49" charset="0"/>
              </a:rPr>
              <a:t>image_file_path</a:t>
            </a:r>
            <a:r>
              <a:rPr lang="en-US" altLang="ko-KR" sz="1600" dirty="0"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'D:/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github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/OpenCV-Python/2022-10-04/images/test_image.jpg'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title1, title2 = 'cv2gray', 'cv2color'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cv2gray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cv2color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(title1, cv2gray)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(title2, cv2color)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destroyAllWindows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B5FE72-3CAD-4A9C-55A1-B93037D7C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025" y="644078"/>
            <a:ext cx="3020801" cy="16427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3077B1-61A6-82CE-9D03-5EC25C3DE438}"/>
              </a:ext>
            </a:extLst>
          </p:cNvPr>
          <p:cNvSpPr txBox="1"/>
          <p:nvPr/>
        </p:nvSpPr>
        <p:spPr>
          <a:xfrm>
            <a:off x="3811336" y="3858879"/>
            <a:ext cx="484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- </a:t>
            </a:r>
            <a:r>
              <a:rPr lang="ko-KR" altLang="en-US" b="1" dirty="0">
                <a:solidFill>
                  <a:srgbClr val="FF0000"/>
                </a:solidFill>
              </a:rPr>
              <a:t>절대경로 또는 실행 디렉터리로부터 상대경로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6B496F-FAE3-F7EB-55EB-89AB2FCDE25E}"/>
              </a:ext>
            </a:extLst>
          </p:cNvPr>
          <p:cNvSpPr/>
          <p:nvPr/>
        </p:nvSpPr>
        <p:spPr>
          <a:xfrm>
            <a:off x="2555776" y="3343677"/>
            <a:ext cx="1649565" cy="515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59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1568278" y="2929508"/>
            <a:ext cx="33636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effectLst/>
                <a:latin typeface="ubuntu mono derivative powerline" panose="020B0509030602030204" pitchFamily="49" charset="0"/>
              </a:rPr>
              <a:t>우측 사진과 같이 어두운 곳에서</a:t>
            </a:r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  <a:p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effectLst/>
                <a:latin typeface="ubuntu mono derivative powerline" panose="020B0509030602030204" pitchFamily="49" charset="0"/>
              </a:rPr>
              <a:t>촬영한 사진을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 </a:t>
            </a:r>
            <a:r>
              <a:rPr lang="ko-KR" altLang="en-US" sz="1600" b="1" dirty="0">
                <a:latin typeface="ubuntu mono derivative powerline" panose="020B0509030602030204" pitchFamily="49" charset="0"/>
              </a:rPr>
              <a:t>밝게 변경하여</a:t>
            </a:r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endParaRPr lang="en-US" altLang="ko-KR" sz="1600" b="1" dirty="0">
              <a:latin typeface="ubuntu mono derivative powerline" panose="020B0509030602030204" pitchFamily="49" charset="0"/>
            </a:endParaRPr>
          </a:p>
          <a:p>
            <a:r>
              <a:rPr lang="ko-KR" altLang="en-US" sz="1600" b="1" dirty="0">
                <a:latin typeface="ubuntu mono derivative powerline" panose="020B0509030602030204" pitchFamily="49" charset="0"/>
              </a:rPr>
              <a:t>화질을 개선해보자</a:t>
            </a:r>
            <a:r>
              <a:rPr lang="en-US" altLang="ko-KR" sz="1600" b="1" dirty="0">
                <a:latin typeface="ubuntu mono derivative powerline" panose="020B0509030602030204" pitchFamily="49" charset="0"/>
              </a:rPr>
              <a:t>.</a:t>
            </a:r>
            <a:endParaRPr lang="en-US" altLang="ko-KR" sz="1600" b="1" dirty="0">
              <a:effectLst/>
              <a:latin typeface="ubuntu mono derivative powerline" panose="020B0509030602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5D625C-3EC8-09C6-F69C-77482DEB2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777380"/>
            <a:ext cx="3224782" cy="31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11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201316"/>
            <a:ext cx="8229600" cy="4127500"/>
          </a:xfrm>
        </p:spPr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(‘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이미지 경로</a:t>
            </a:r>
            <a:r>
              <a:rPr lang="en-US" altLang="ko-KR" sz="1600" dirty="0">
                <a:latin typeface="ubuntu mono derivative powerline" panose="020B0509030602030204" pitchFamily="49" charset="0"/>
              </a:rPr>
              <a:t>’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IMREAD_GRAYSCALE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_, _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minMaxLoc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(image)</a:t>
            </a: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최소값과 최대값 가져오기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ratio = 255 / 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round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((image -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* ratio).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astype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('uint8')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_, _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minMaxLoc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('image', image)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B6A1EA-B334-3C98-6252-2FF72D8BA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306" y="1258430"/>
            <a:ext cx="1960888" cy="20520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24BC41-C4D3-3311-EEC5-CC60FCB93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305" y="3462131"/>
            <a:ext cx="1960889" cy="205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1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기본 배열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5.1 </a:t>
            </a:r>
            <a:r>
              <a:rPr lang="ko-KR" altLang="en-US" dirty="0"/>
              <a:t>기본 배열 처리 함수</a:t>
            </a:r>
            <a:endParaRPr lang="en-US" altLang="ko-KR" dirty="0"/>
          </a:p>
          <a:p>
            <a:pPr lvl="1"/>
            <a:r>
              <a:rPr lang="en-US" altLang="ko-KR" dirty="0"/>
              <a:t>5.4.1 </a:t>
            </a:r>
            <a:r>
              <a:rPr lang="ko-KR" altLang="en-US" dirty="0"/>
              <a:t>영상 최소값 최대값 연산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80685" y="1993404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 err="1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numpy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as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np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...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원본 영상 최솟값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},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최댓값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max_val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f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'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수정 영상 최솟값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min_dst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},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최댓값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= 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max_dst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}’)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dirty="0">
                <a:solidFill>
                  <a:srgbClr val="0000FF"/>
                </a:solidFill>
                <a:latin typeface="ubuntu mono derivative powerline" panose="020B0509030602030204" pitchFamily="49" charset="0"/>
              </a:rPr>
              <a:t>...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CFED0A-BBCF-25B4-600A-368937CD8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657700"/>
            <a:ext cx="3038899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4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4.4 </a:t>
            </a:r>
            <a:r>
              <a:rPr lang="ko-KR" altLang="en-US" dirty="0"/>
              <a:t>영상파일 처리</a:t>
            </a:r>
            <a:endParaRPr lang="en-US" altLang="ko-KR" dirty="0"/>
          </a:p>
          <a:p>
            <a:pPr lvl="1"/>
            <a:r>
              <a:rPr lang="en-US" altLang="ko-KR" dirty="0"/>
              <a:t>4.4.2 </a:t>
            </a:r>
            <a:r>
              <a:rPr lang="ko-KR" altLang="en-US" dirty="0"/>
              <a:t>영상파일 저장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'D:/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github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/OpenCV-Python/2022-10-04/images/test_image.jpg'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save_file_path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'D:/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github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/OpenCV-Python/2022-10-04/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save_images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/'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image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image_file_path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IMREAD_COLOR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params_jpg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IMWRITE_JPEG_QUALITY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10)     # JPEG 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화질 설정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params_png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IMWRITE_PNG_COMPRESSION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9</a:t>
            </a:r>
            <a:r>
              <a:rPr lang="en-US" altLang="ko-KR" sz="1600" dirty="0">
                <a:latin typeface="ubuntu mono derivative powerline" panose="020B0509030602030204" pitchFamily="49" charset="0"/>
              </a:rPr>
              <a:t>)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  # PNG </a:t>
            </a:r>
            <a:r>
              <a:rPr lang="ko-KR" altLang="en-US" sz="1600" b="0" dirty="0" err="1">
                <a:effectLst/>
                <a:latin typeface="ubuntu mono derivative powerline" panose="020B0509030602030204" pitchFamily="49" charset="0"/>
              </a:rPr>
              <a:t>압축율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 설정</a:t>
            </a:r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786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4.4 </a:t>
            </a:r>
            <a:r>
              <a:rPr lang="ko-KR" altLang="en-US" dirty="0"/>
              <a:t>영상파일 처리</a:t>
            </a:r>
            <a:endParaRPr lang="en-US" altLang="ko-KR" dirty="0"/>
          </a:p>
          <a:p>
            <a:pPr lvl="1"/>
            <a:r>
              <a:rPr lang="en-US" altLang="ko-KR" dirty="0"/>
              <a:t>4.4.2 </a:t>
            </a:r>
            <a:r>
              <a:rPr lang="ko-KR" altLang="en-US" dirty="0"/>
              <a:t>영상파일 저장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imwrite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(f'{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save_file_path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}write_test1.jpg', image)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imwrite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(f'{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save_file_path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}write_test2.jpg', image,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params_jpg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imwrite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(f'{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save_file_path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}write_test3.png', image)</a:t>
            </a:r>
          </a:p>
          <a:p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imwrite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(f'{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save_file_path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}write_test4.png', image,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params_png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endParaRPr lang="en-US" altLang="ko-KR" sz="1600" dirty="0">
              <a:latin typeface="ubuntu mono derivative powerline" panose="020B0509030602030204" pitchFamily="49" charset="0"/>
            </a:endParaRPr>
          </a:p>
          <a:p>
            <a:r>
              <a:rPr lang="en-US" altLang="ko-KR" sz="1600" dirty="0">
                <a:latin typeface="ubuntu mono derivative powerline" panose="020B0509030602030204" pitchFamily="49" charset="0"/>
              </a:rPr>
              <a:t>p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rint(‘</a:t>
            </a: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저장완료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’)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DAA40D-4BDF-33BF-28E0-B7D9AF5E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986" y="1206500"/>
            <a:ext cx="2152950" cy="10574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CC0623-1D3A-E1E0-53E5-E1E1D8476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776186"/>
            <a:ext cx="1584176" cy="15890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68D589-433C-714F-1360-DB75636DA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45" y="3780001"/>
            <a:ext cx="1584176" cy="15841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19EC79-7C9A-11CC-B397-E81EEDEF1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593" y="3217540"/>
            <a:ext cx="3492239" cy="2397532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3DDD97-B3E4-5F72-2768-D487AB6E496F}"/>
              </a:ext>
            </a:extLst>
          </p:cNvPr>
          <p:cNvCxnSpPr/>
          <p:nvPr/>
        </p:nvCxnSpPr>
        <p:spPr>
          <a:xfrm>
            <a:off x="5940154" y="4297660"/>
            <a:ext cx="21602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BA292D0-9AD0-5627-A84B-1550231893F4}"/>
              </a:ext>
            </a:extLst>
          </p:cNvPr>
          <p:cNvCxnSpPr/>
          <p:nvPr/>
        </p:nvCxnSpPr>
        <p:spPr>
          <a:xfrm>
            <a:off x="7683450" y="4297660"/>
            <a:ext cx="21602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906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  <a:endParaRPr lang="en-US" altLang="ko-KR" dirty="0"/>
          </a:p>
          <a:p>
            <a:pPr lvl="1"/>
            <a:r>
              <a:rPr lang="en-US" altLang="ko-KR" dirty="0"/>
              <a:t>4.5.1 </a:t>
            </a:r>
            <a:r>
              <a:rPr lang="ko-KR" altLang="en-US" dirty="0"/>
              <a:t>카메라에서 프레임 읽기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capture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VideoCapture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while True: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ret, frame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if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(30) &gt;= 0: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break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스페이스바로 종료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exposure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get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CAP_PROP_EXPOSURE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노출 속성</a:t>
            </a:r>
          </a:p>
          <a:p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title = 'Camera'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(title, frame)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release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974E57-790F-28F5-F6E6-24BE1F570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746" y="1196911"/>
            <a:ext cx="3365726" cy="268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57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  <a:endParaRPr lang="en-US" altLang="ko-KR" dirty="0"/>
          </a:p>
          <a:p>
            <a:pPr lvl="1"/>
            <a:r>
              <a:rPr lang="en-US" altLang="ko-KR" dirty="0"/>
              <a:t>4.5.2 </a:t>
            </a:r>
            <a:r>
              <a:rPr lang="ko-KR" altLang="en-US" dirty="0"/>
              <a:t>카메라 프레임을 동영상 파일로 저장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CC9B00"/>
                </a:solidFill>
                <a:effectLst/>
                <a:latin typeface="ubuntu mono derivative powerline" panose="020B0509030602030204" pitchFamily="49" charset="0"/>
              </a:rPr>
              <a:t>import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capture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VideoCapture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(0)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fps = 29.97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delay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round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(1000/fps)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size = (640, 360)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fourcc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VideoWriter_fourcc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(*'DX50’)</a:t>
            </a:r>
          </a:p>
          <a:p>
            <a:endParaRPr lang="en-US" altLang="ko-KR" sz="1600" b="0" dirty="0"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카메라 속성을 실행창에 출력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print('width x height: ',size)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print('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VideoWriterfourcc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: ',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fourcc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f'delay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: {delay}')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print('fps: ',fps)</a:t>
            </a:r>
          </a:p>
        </p:txBody>
      </p:sp>
    </p:spTree>
    <p:extLst>
      <p:ext uri="{BB962C8B-B14F-4D97-AF65-F5344CB8AC3E}">
        <p14:creationId xmlns:p14="http://schemas.microsoft.com/office/powerpoint/2010/main" val="2054147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  <a:endParaRPr lang="en-US" altLang="ko-KR" dirty="0"/>
          </a:p>
          <a:p>
            <a:pPr lvl="1"/>
            <a:r>
              <a:rPr lang="en-US" altLang="ko-KR" dirty="0"/>
              <a:t>4.5.2 </a:t>
            </a:r>
            <a:r>
              <a:rPr lang="ko-KR" altLang="en-US" dirty="0"/>
              <a:t>카메라 프레임을 동영상 파일로 저장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카메라 속성 지정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set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CAP_PROP_ZOOM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1)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set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CAP_PROP_FOCUS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0)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set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CAP_PROP_FRAME_WIDTH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size[0])</a:t>
            </a: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set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CAP_PROP_FRAME_HEIGHT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size[1])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동영상파일 개방 및 코덱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,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해상도 설정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writer =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VideoWriter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('D:/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github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/OpenCV-Python/2022-10-04/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save_videos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/test_video1.avi',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fourcc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, fps, size)</a:t>
            </a:r>
          </a:p>
        </p:txBody>
      </p:sp>
    </p:spTree>
    <p:extLst>
      <p:ext uri="{BB962C8B-B14F-4D97-AF65-F5344CB8AC3E}">
        <p14:creationId xmlns:p14="http://schemas.microsoft.com/office/powerpoint/2010/main" val="4011230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인터페이스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4.5 </a:t>
            </a:r>
            <a:r>
              <a:rPr lang="ko-KR" altLang="en-US" dirty="0"/>
              <a:t>비디오 처리</a:t>
            </a:r>
            <a:endParaRPr lang="en-US" altLang="ko-KR" dirty="0"/>
          </a:p>
          <a:p>
            <a:pPr lvl="1"/>
            <a:r>
              <a:rPr lang="en-US" altLang="ko-KR" dirty="0"/>
              <a:t>4.5.2 </a:t>
            </a:r>
            <a:r>
              <a:rPr lang="ko-KR" altLang="en-US" dirty="0"/>
              <a:t>카메라 프레임을 동영상 파일로 저장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FCAE03-D95D-374F-6DE9-F428C178B308}"/>
              </a:ext>
            </a:extLst>
          </p:cNvPr>
          <p:cNvSpPr/>
          <p:nvPr/>
        </p:nvSpPr>
        <p:spPr>
          <a:xfrm>
            <a:off x="827584" y="2065412"/>
            <a:ext cx="79928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while True: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ret, frame =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read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if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waitKey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(30) &gt;= 0: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break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스페이스바로 종료</a:t>
            </a:r>
          </a:p>
          <a:p>
            <a:br>
              <a:rPr lang="ko-KR" altLang="en-US" sz="1600" b="0" dirty="0">
                <a:effectLst/>
                <a:latin typeface="ubuntu mono derivative powerline" panose="020B0509030602030204" pitchFamily="49" charset="0"/>
              </a:rPr>
            </a:br>
            <a:r>
              <a:rPr lang="ko-KR" altLang="en-US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writer.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write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(frame)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title = 'Camera'</a:t>
            </a:r>
          </a:p>
          <a:p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    </a:t>
            </a:r>
            <a:r>
              <a:rPr lang="en-US" altLang="ko-KR" sz="1600" b="0" dirty="0">
                <a:solidFill>
                  <a:srgbClr val="7030A0"/>
                </a:solidFill>
                <a:effectLst/>
                <a:latin typeface="ubuntu mono derivative powerline" panose="020B0509030602030204" pitchFamily="49" charset="0"/>
              </a:rPr>
              <a:t>cv2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.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imshow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(title, frame)</a:t>
            </a:r>
          </a:p>
          <a:p>
            <a:br>
              <a:rPr lang="en-US" altLang="ko-KR" sz="1600" b="0" dirty="0">
                <a:effectLst/>
                <a:latin typeface="ubuntu mono derivative powerline" panose="020B0509030602030204" pitchFamily="49" charset="0"/>
              </a:rPr>
            </a:br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writer.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release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	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쓰기 종료</a:t>
            </a:r>
            <a:endParaRPr lang="en-US" altLang="ko-KR" sz="16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  <a:p>
            <a:r>
              <a:rPr lang="en-US" altLang="ko-KR" sz="1600" b="0" dirty="0" err="1">
                <a:effectLst/>
                <a:latin typeface="ubuntu mono derivative powerline" panose="020B0509030602030204" pitchFamily="49" charset="0"/>
              </a:rPr>
              <a:t>capture.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ubuntu mono derivative powerline" panose="020B0509030602030204" pitchFamily="49" charset="0"/>
              </a:rPr>
              <a:t>release</a:t>
            </a:r>
            <a:r>
              <a:rPr lang="en-US" altLang="ko-KR" sz="1600" b="0" dirty="0">
                <a:effectLst/>
                <a:latin typeface="ubuntu mono derivative powerline" panose="020B0509030602030204" pitchFamily="49" charset="0"/>
              </a:rPr>
              <a:t>() </a:t>
            </a:r>
            <a:r>
              <a:rPr lang="en-US" altLang="ko-KR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# </a:t>
            </a:r>
            <a:r>
              <a:rPr lang="ko-KR" altLang="en-US" sz="1600" b="0" dirty="0">
                <a:solidFill>
                  <a:srgbClr val="00B050"/>
                </a:solidFill>
                <a:effectLst/>
                <a:latin typeface="ubuntu mono derivative powerline" panose="020B0509030602030204" pitchFamily="49" charset="0"/>
              </a:rPr>
              <a:t>카메라 종료</a:t>
            </a:r>
            <a:endParaRPr lang="en-US" altLang="ko-KR" sz="1600" b="0" dirty="0">
              <a:solidFill>
                <a:srgbClr val="00B050"/>
              </a:solidFill>
              <a:effectLst/>
              <a:latin typeface="ubuntu mono derivative powerline" panose="020B0509030602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79C79E-DAF2-2789-2CBF-495F0B2A5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425452"/>
            <a:ext cx="4020844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0509"/>
      </p:ext>
    </p:extLst>
  </p:cSld>
  <p:clrMapOvr>
    <a:masterClrMapping/>
  </p:clrMapOvr>
</p:sld>
</file>

<file path=ppt/theme/theme1.xml><?xml version="1.0" encoding="utf-8"?>
<a:theme xmlns:a="http://schemas.openxmlformats.org/drawingml/2006/main" name="2022 강의-영상처리">
  <a:themeElements>
    <a:clrScheme name="황토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황토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황토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2 강의-영상처리" id="{DA96F01B-16FD-43E6-A0E4-9BCD541D58C4}" vid="{0DDB9571-2880-46FF-9D67-65A468349CE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9401</TotalTime>
  <Words>2839</Words>
  <Application>Microsoft Office PowerPoint</Application>
  <PresentationFormat>화면 슬라이드 쇼(16:10)</PresentationFormat>
  <Paragraphs>358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HY중고딕</vt:lpstr>
      <vt:lpstr>맑은 고딕</vt:lpstr>
      <vt:lpstr>휴먼엑스포</vt:lpstr>
      <vt:lpstr>Bahnschrift SemiBold</vt:lpstr>
      <vt:lpstr>Broadway</vt:lpstr>
      <vt:lpstr>Times New Roman</vt:lpstr>
      <vt:lpstr>ubuntu mono derivative powerline</vt:lpstr>
      <vt:lpstr>Wingdings</vt:lpstr>
      <vt:lpstr>2022 강의-영상처리</vt:lpstr>
      <vt:lpstr>CHAPTER 04 인터페이스 기초 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4. 인터페이스 기초</vt:lpstr>
      <vt:lpstr>CHAPTER 05 기본 배열 연산 함수 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  <vt:lpstr>5. 기본 배열 연산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bae22</dc:creator>
  <cp:lastModifiedBy>Kim Chan</cp:lastModifiedBy>
  <cp:revision>427</cp:revision>
  <cp:lastPrinted>2022-09-13T07:27:14Z</cp:lastPrinted>
  <dcterms:created xsi:type="dcterms:W3CDTF">2017-02-21T08:17:22Z</dcterms:created>
  <dcterms:modified xsi:type="dcterms:W3CDTF">2022-10-14T20:30:34Z</dcterms:modified>
</cp:coreProperties>
</file>